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79B"/>
    <a:srgbClr val="BEF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0"/>
  </p:normalViewPr>
  <p:slideViewPr>
    <p:cSldViewPr snapToGrid="0" snapToObjects="1" showGuides="1">
      <p:cViewPr>
        <p:scale>
          <a:sx n="79" d="100"/>
          <a:sy n="79" d="100"/>
        </p:scale>
        <p:origin x="1760" y="61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2836C-4B72-4403-99E2-0053896A4E9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0674603-C8C5-4185-A85D-5FE54F2BB5F4}">
      <dgm:prSet/>
      <dgm:spPr/>
      <dgm:t>
        <a:bodyPr/>
        <a:lstStyle/>
        <a:p>
          <a:r>
            <a:rPr lang="en-US" dirty="0"/>
            <a:t>50 Bangkok neighborhood name and location - Wikipedia</a:t>
          </a:r>
        </a:p>
      </dgm:t>
    </dgm:pt>
    <dgm:pt modelId="{B237F4D5-14A7-4190-B603-150A28BDB9B6}" type="parTrans" cxnId="{D5F62BA0-EA17-4030-A3C7-5A2080E3568D}">
      <dgm:prSet/>
      <dgm:spPr/>
      <dgm:t>
        <a:bodyPr/>
        <a:lstStyle/>
        <a:p>
          <a:endParaRPr lang="en-US"/>
        </a:p>
      </dgm:t>
    </dgm:pt>
    <dgm:pt modelId="{2F80AC62-2CB1-4D54-94EB-D7B9964B96AD}" type="sibTrans" cxnId="{D5F62BA0-EA17-4030-A3C7-5A2080E3568D}">
      <dgm:prSet/>
      <dgm:spPr/>
      <dgm:t>
        <a:bodyPr/>
        <a:lstStyle/>
        <a:p>
          <a:endParaRPr lang="en-US"/>
        </a:p>
      </dgm:t>
    </dgm:pt>
    <dgm:pt modelId="{D90F1717-AE29-4398-8506-908479856A62}">
      <dgm:prSet/>
      <dgm:spPr/>
      <dgm:t>
        <a:bodyPr/>
        <a:lstStyle/>
        <a:p>
          <a:r>
            <a:rPr lang="en-US" dirty="0"/>
            <a:t>Neighborhood area to calculate neighborhood radius – BKK DB</a:t>
          </a:r>
        </a:p>
      </dgm:t>
    </dgm:pt>
    <dgm:pt modelId="{680BB938-3BCD-47E4-9D78-FCE35FE10661}" type="parTrans" cxnId="{607A9790-69E9-4B45-97E4-3A2CB4DBF80C}">
      <dgm:prSet/>
      <dgm:spPr/>
      <dgm:t>
        <a:bodyPr/>
        <a:lstStyle/>
        <a:p>
          <a:endParaRPr lang="en-US"/>
        </a:p>
      </dgm:t>
    </dgm:pt>
    <dgm:pt modelId="{E0A15E84-ADD8-4C01-B233-7845DE76A287}" type="sibTrans" cxnId="{607A9790-69E9-4B45-97E4-3A2CB4DBF80C}">
      <dgm:prSet/>
      <dgm:spPr/>
      <dgm:t>
        <a:bodyPr/>
        <a:lstStyle/>
        <a:p>
          <a:endParaRPr lang="en-US"/>
        </a:p>
      </dgm:t>
    </dgm:pt>
    <dgm:pt modelId="{34F8CC3A-5790-4462-AC53-855BCDA964B8}">
      <dgm:prSet/>
      <dgm:spPr/>
      <dgm:t>
        <a:bodyPr/>
        <a:lstStyle/>
        <a:p>
          <a:r>
            <a:rPr lang="en-US" dirty="0"/>
            <a:t>Numbers of 7-Eleven store in each neighborhood -Foursquare</a:t>
          </a:r>
        </a:p>
      </dgm:t>
    </dgm:pt>
    <dgm:pt modelId="{1F84604C-64E2-47F8-A006-2B9812B8484B}" type="parTrans" cxnId="{CB92C2B4-0EA1-4439-91C6-E2D55F0B0381}">
      <dgm:prSet/>
      <dgm:spPr/>
      <dgm:t>
        <a:bodyPr/>
        <a:lstStyle/>
        <a:p>
          <a:endParaRPr lang="en-US"/>
        </a:p>
      </dgm:t>
    </dgm:pt>
    <dgm:pt modelId="{DAA8D882-9BC3-4CC8-B99B-AA4F094F034E}" type="sibTrans" cxnId="{CB92C2B4-0EA1-4439-91C6-E2D55F0B0381}">
      <dgm:prSet/>
      <dgm:spPr/>
      <dgm:t>
        <a:bodyPr/>
        <a:lstStyle/>
        <a:p>
          <a:endParaRPr lang="en-US"/>
        </a:p>
      </dgm:t>
    </dgm:pt>
    <dgm:pt modelId="{3BA30E4D-69E6-4F21-9962-5AFD3B2A6F95}">
      <dgm:prSet/>
      <dgm:spPr/>
      <dgm:t>
        <a:bodyPr/>
        <a:lstStyle/>
        <a:p>
          <a:r>
            <a:rPr lang="en-US" dirty="0"/>
            <a:t>Nearby venue categories -Foursquare</a:t>
          </a:r>
        </a:p>
      </dgm:t>
    </dgm:pt>
    <dgm:pt modelId="{5444742C-7385-4C53-80A4-09B14D5EE9CF}" type="parTrans" cxnId="{077BB956-D5DB-4E4A-88D6-7E47471B0B44}">
      <dgm:prSet/>
      <dgm:spPr/>
      <dgm:t>
        <a:bodyPr/>
        <a:lstStyle/>
        <a:p>
          <a:endParaRPr lang="en-US"/>
        </a:p>
      </dgm:t>
    </dgm:pt>
    <dgm:pt modelId="{F34D3219-ADA5-4CA2-850A-5B1B5E50916C}" type="sibTrans" cxnId="{077BB956-D5DB-4E4A-88D6-7E47471B0B44}">
      <dgm:prSet/>
      <dgm:spPr/>
      <dgm:t>
        <a:bodyPr/>
        <a:lstStyle/>
        <a:p>
          <a:endParaRPr lang="en-US"/>
        </a:p>
      </dgm:t>
    </dgm:pt>
    <dgm:pt modelId="{6F1BF3EA-1756-F145-8AB7-2449B77A79B2}" type="pres">
      <dgm:prSet presAssocID="{02A2836C-4B72-4403-99E2-0053896A4E9C}" presName="linear" presStyleCnt="0">
        <dgm:presLayoutVars>
          <dgm:animLvl val="lvl"/>
          <dgm:resizeHandles val="exact"/>
        </dgm:presLayoutVars>
      </dgm:prSet>
      <dgm:spPr/>
    </dgm:pt>
    <dgm:pt modelId="{7C727067-BFA8-1D4A-A899-24910133ECD8}" type="pres">
      <dgm:prSet presAssocID="{40674603-C8C5-4185-A85D-5FE54F2BB5F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E3CD2E6-F651-D643-85D6-A8194CCBFEFA}" type="pres">
      <dgm:prSet presAssocID="{2F80AC62-2CB1-4D54-94EB-D7B9964B96AD}" presName="spacer" presStyleCnt="0"/>
      <dgm:spPr/>
    </dgm:pt>
    <dgm:pt modelId="{D7E416F7-5E30-FE40-90EC-B709D122B9E0}" type="pres">
      <dgm:prSet presAssocID="{D90F1717-AE29-4398-8506-908479856A6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D6C0054-5F9B-004D-9301-861F2F1D1962}" type="pres">
      <dgm:prSet presAssocID="{E0A15E84-ADD8-4C01-B233-7845DE76A287}" presName="spacer" presStyleCnt="0"/>
      <dgm:spPr/>
    </dgm:pt>
    <dgm:pt modelId="{9F539B70-5348-3E48-B3F7-00921033C819}" type="pres">
      <dgm:prSet presAssocID="{34F8CC3A-5790-4462-AC53-855BCDA964B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5019A7-D5A1-6D40-A0D6-0D72943F0D4F}" type="pres">
      <dgm:prSet presAssocID="{DAA8D882-9BC3-4CC8-B99B-AA4F094F034E}" presName="spacer" presStyleCnt="0"/>
      <dgm:spPr/>
    </dgm:pt>
    <dgm:pt modelId="{C6566A06-EC2D-FD4A-8CCF-1AFF8631F107}" type="pres">
      <dgm:prSet presAssocID="{3BA30E4D-69E6-4F21-9962-5AFD3B2A6F9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77BB956-D5DB-4E4A-88D6-7E47471B0B44}" srcId="{02A2836C-4B72-4403-99E2-0053896A4E9C}" destId="{3BA30E4D-69E6-4F21-9962-5AFD3B2A6F95}" srcOrd="3" destOrd="0" parTransId="{5444742C-7385-4C53-80A4-09B14D5EE9CF}" sibTransId="{F34D3219-ADA5-4CA2-850A-5B1B5E50916C}"/>
    <dgm:cxn modelId="{9AE39965-AB90-9C44-BE07-D32BD68780FA}" type="presOf" srcId="{34F8CC3A-5790-4462-AC53-855BCDA964B8}" destId="{9F539B70-5348-3E48-B3F7-00921033C819}" srcOrd="0" destOrd="0" presId="urn:microsoft.com/office/officeart/2005/8/layout/vList2"/>
    <dgm:cxn modelId="{EF6E6C6E-4407-AC49-8D89-BC1579DCCCEC}" type="presOf" srcId="{3BA30E4D-69E6-4F21-9962-5AFD3B2A6F95}" destId="{C6566A06-EC2D-FD4A-8CCF-1AFF8631F107}" srcOrd="0" destOrd="0" presId="urn:microsoft.com/office/officeart/2005/8/layout/vList2"/>
    <dgm:cxn modelId="{607A9790-69E9-4B45-97E4-3A2CB4DBF80C}" srcId="{02A2836C-4B72-4403-99E2-0053896A4E9C}" destId="{D90F1717-AE29-4398-8506-908479856A62}" srcOrd="1" destOrd="0" parTransId="{680BB938-3BCD-47E4-9D78-FCE35FE10661}" sibTransId="{E0A15E84-ADD8-4C01-B233-7845DE76A287}"/>
    <dgm:cxn modelId="{C4F70C98-0DA7-D24B-A3D0-B8A3E180D39E}" type="presOf" srcId="{40674603-C8C5-4185-A85D-5FE54F2BB5F4}" destId="{7C727067-BFA8-1D4A-A899-24910133ECD8}" srcOrd="0" destOrd="0" presId="urn:microsoft.com/office/officeart/2005/8/layout/vList2"/>
    <dgm:cxn modelId="{D5F62BA0-EA17-4030-A3C7-5A2080E3568D}" srcId="{02A2836C-4B72-4403-99E2-0053896A4E9C}" destId="{40674603-C8C5-4185-A85D-5FE54F2BB5F4}" srcOrd="0" destOrd="0" parTransId="{B237F4D5-14A7-4190-B603-150A28BDB9B6}" sibTransId="{2F80AC62-2CB1-4D54-94EB-D7B9964B96AD}"/>
    <dgm:cxn modelId="{CB92C2B4-0EA1-4439-91C6-E2D55F0B0381}" srcId="{02A2836C-4B72-4403-99E2-0053896A4E9C}" destId="{34F8CC3A-5790-4462-AC53-855BCDA964B8}" srcOrd="2" destOrd="0" parTransId="{1F84604C-64E2-47F8-A006-2B9812B8484B}" sibTransId="{DAA8D882-9BC3-4CC8-B99B-AA4F094F034E}"/>
    <dgm:cxn modelId="{2A0517E0-FA54-B446-8ED6-B603C555B061}" type="presOf" srcId="{02A2836C-4B72-4403-99E2-0053896A4E9C}" destId="{6F1BF3EA-1756-F145-8AB7-2449B77A79B2}" srcOrd="0" destOrd="0" presId="urn:microsoft.com/office/officeart/2005/8/layout/vList2"/>
    <dgm:cxn modelId="{8BE4E8EE-15A0-9A4D-88EC-B401890CAB91}" type="presOf" srcId="{D90F1717-AE29-4398-8506-908479856A62}" destId="{D7E416F7-5E30-FE40-90EC-B709D122B9E0}" srcOrd="0" destOrd="0" presId="urn:microsoft.com/office/officeart/2005/8/layout/vList2"/>
    <dgm:cxn modelId="{E2D0F546-441F-0748-A9BB-DFC55425C337}" type="presParOf" srcId="{6F1BF3EA-1756-F145-8AB7-2449B77A79B2}" destId="{7C727067-BFA8-1D4A-A899-24910133ECD8}" srcOrd="0" destOrd="0" presId="urn:microsoft.com/office/officeart/2005/8/layout/vList2"/>
    <dgm:cxn modelId="{C6363F50-CE92-C143-B99C-D386549024A1}" type="presParOf" srcId="{6F1BF3EA-1756-F145-8AB7-2449B77A79B2}" destId="{4E3CD2E6-F651-D643-85D6-A8194CCBFEFA}" srcOrd="1" destOrd="0" presId="urn:microsoft.com/office/officeart/2005/8/layout/vList2"/>
    <dgm:cxn modelId="{D4077C9C-FAC4-B04A-88D4-E51B831AE502}" type="presParOf" srcId="{6F1BF3EA-1756-F145-8AB7-2449B77A79B2}" destId="{D7E416F7-5E30-FE40-90EC-B709D122B9E0}" srcOrd="2" destOrd="0" presId="urn:microsoft.com/office/officeart/2005/8/layout/vList2"/>
    <dgm:cxn modelId="{C457A532-AD6A-654D-8252-8884CA5AEBDF}" type="presParOf" srcId="{6F1BF3EA-1756-F145-8AB7-2449B77A79B2}" destId="{CD6C0054-5F9B-004D-9301-861F2F1D1962}" srcOrd="3" destOrd="0" presId="urn:microsoft.com/office/officeart/2005/8/layout/vList2"/>
    <dgm:cxn modelId="{26455534-6300-B74B-9A82-E1C4C326D9E1}" type="presParOf" srcId="{6F1BF3EA-1756-F145-8AB7-2449B77A79B2}" destId="{9F539B70-5348-3E48-B3F7-00921033C819}" srcOrd="4" destOrd="0" presId="urn:microsoft.com/office/officeart/2005/8/layout/vList2"/>
    <dgm:cxn modelId="{159127F5-54FB-8A41-9D4A-9C5CA0BBD274}" type="presParOf" srcId="{6F1BF3EA-1756-F145-8AB7-2449B77A79B2}" destId="{8F5019A7-D5A1-6D40-A0D6-0D72943F0D4F}" srcOrd="5" destOrd="0" presId="urn:microsoft.com/office/officeart/2005/8/layout/vList2"/>
    <dgm:cxn modelId="{14DFDAA0-172B-484F-AAB0-74DBC958747A}" type="presParOf" srcId="{6F1BF3EA-1756-F145-8AB7-2449B77A79B2}" destId="{C6566A06-EC2D-FD4A-8CCF-1AFF8631F10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27067-BFA8-1D4A-A899-24910133ECD8}">
      <dsp:nvSpPr>
        <dsp:cNvPr id="0" name=""/>
        <dsp:cNvSpPr/>
      </dsp:nvSpPr>
      <dsp:spPr>
        <a:xfrm>
          <a:off x="0" y="319824"/>
          <a:ext cx="5257800" cy="11536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50 Bangkok neighborhood name and location - Wikipedia</a:t>
          </a:r>
        </a:p>
      </dsp:txBody>
      <dsp:txXfrm>
        <a:off x="56315" y="376139"/>
        <a:ext cx="5145170" cy="1040990"/>
      </dsp:txXfrm>
    </dsp:sp>
    <dsp:sp modelId="{D7E416F7-5E30-FE40-90EC-B709D122B9E0}">
      <dsp:nvSpPr>
        <dsp:cNvPr id="0" name=""/>
        <dsp:cNvSpPr/>
      </dsp:nvSpPr>
      <dsp:spPr>
        <a:xfrm>
          <a:off x="0" y="1556964"/>
          <a:ext cx="5257800" cy="115362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Neighborhood area to calculate neighborhood radius – BKK DB</a:t>
          </a:r>
        </a:p>
      </dsp:txBody>
      <dsp:txXfrm>
        <a:off x="56315" y="1613279"/>
        <a:ext cx="5145170" cy="1040990"/>
      </dsp:txXfrm>
    </dsp:sp>
    <dsp:sp modelId="{9F539B70-5348-3E48-B3F7-00921033C819}">
      <dsp:nvSpPr>
        <dsp:cNvPr id="0" name=""/>
        <dsp:cNvSpPr/>
      </dsp:nvSpPr>
      <dsp:spPr>
        <a:xfrm>
          <a:off x="0" y="2794103"/>
          <a:ext cx="5257800" cy="11536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Numbers of 7-Eleven store in each neighborhood -Foursquare</a:t>
          </a:r>
        </a:p>
      </dsp:txBody>
      <dsp:txXfrm>
        <a:off x="56315" y="2850418"/>
        <a:ext cx="5145170" cy="1040990"/>
      </dsp:txXfrm>
    </dsp:sp>
    <dsp:sp modelId="{C6566A06-EC2D-FD4A-8CCF-1AFF8631F107}">
      <dsp:nvSpPr>
        <dsp:cNvPr id="0" name=""/>
        <dsp:cNvSpPr/>
      </dsp:nvSpPr>
      <dsp:spPr>
        <a:xfrm>
          <a:off x="0" y="4031244"/>
          <a:ext cx="5257800" cy="11536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Nearby venue categories -Foursquare</a:t>
          </a:r>
        </a:p>
      </dsp:txBody>
      <dsp:txXfrm>
        <a:off x="56315" y="4087559"/>
        <a:ext cx="5145170" cy="1040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95703-AEE8-824A-A2B6-319CBCB92667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C7D40-F2A0-4E49-8429-816C74A44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27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C7D40-F2A0-4E49-8429-816C74A441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D245-D07A-F04D-94D3-C6BD20A79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8BA6E-3B96-B14D-8DCD-E98ED371C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6F54-B8DA-D347-8912-E3A3B8C2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CFCA6-E7C3-2A43-817F-F4E9C664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8F961-E128-EA4E-B0E0-B2C32EDC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6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7223-84FD-D848-92A7-0335D4D2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73A1A-31B5-C749-BB0E-F3BA3090D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B75EE-9B1A-DE41-8387-45948672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7D1FA-32E6-E747-B318-E10E6E15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7E1C3-6298-5B4F-95A4-F5309FDC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4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C309A-8845-234D-A350-CAC5E290B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50D-E066-274E-842A-E89A1E422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00930-E807-014A-870E-5EA56BD4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1958-8BE8-194D-8989-05A2BD43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F7F6-4234-814F-B77D-8286C98C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033E-15E0-B548-B546-69852B5B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BD91D-9157-3444-9F1C-4793BB941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BF291-B9E8-CE41-9853-F271A5ABE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FAF61-02B8-0F4C-8E42-172170FD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5D2E5-7C85-0C40-942E-C633544B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2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668D-0A94-4241-B972-9AF709D4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8EFAE-931B-004B-A5E4-63120A7AE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18F9-35AF-F64E-8B2B-975253A4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0F276-2108-E943-AA68-AA25F08A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870D-A721-3848-B9B1-E5827F1F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8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BEE2-32E9-544D-911F-7BBC07D6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A53EF-E4B1-9341-92D5-C452ECB74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9AFCE-3966-AE47-8B99-AF3AFADEE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133A1-C04B-C740-BC19-F909D9B5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6D02C-E758-1146-85E5-BF1F0B66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65794-CFB3-5440-A958-03DA4833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5D59-2DA3-1D4B-9A6B-99BA47D3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59983-42CD-2948-B091-A1DB3F335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32661-1B29-6640-8662-051FF7F86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82D89-9EC8-E842-9658-2DE1EFDFF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60BB5-DADF-A64C-8532-FAC6CD18C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482975-EEBB-BB4E-AD74-60FCF0A0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CCE22-61F6-A345-A7CD-9F0CDC6E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76853-25DB-CD4D-94BF-A7F6598F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7068-B69E-8740-BD0F-4F327BDE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E5951-9FFF-704C-9538-D6E03412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85C7C-8F74-2444-B4F1-07177874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5F241-591B-FF46-A17D-76472813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2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D67AE-5876-E647-9832-280AA0B1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38261-A5C4-9949-8D73-192FE4BE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719F-4474-474F-8152-D14B9485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1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DA31A-E90C-0B4E-8EEC-B2B8A36A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6E93-2E1C-A840-A599-7EF15A7C7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F802B-4141-A344-A68D-E59BC0738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DB835-B975-C343-B6C2-A8DAAC17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F7C6D-AB89-6B42-813E-8103DECC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6C7EC-F4C8-8D4F-BF72-0680BCBB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8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65E3-88BC-CA40-9CD0-41159293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FBCF2-6DC5-8C47-9D84-F519A0BA6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77598-E383-2244-AE71-4B088AF4E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46A7C-0E5F-7C42-929A-F8ED8132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9FED2-50D8-9445-8B76-D28ADD62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A928E-0E68-3B47-BC6E-04448AC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0A4687-C42C-6F4C-AADB-146C156C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DFB7-9BC9-5D42-9C23-905A4163E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26555-5C61-574D-B661-CDF08597E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070EF-AB06-A242-8883-5EEB994C8A77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F9977-4D2B-1A47-BE2D-B9F1F4DA5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B1AEB-F0BF-AD43-8D5D-9F3B72A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99E09-C459-EF42-A3B3-41B28496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7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649EFD-12E2-F047-AC7C-7160A0773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A2062-26CF-EC44-875B-FF8F9A212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9" y="5543643"/>
            <a:ext cx="8856058" cy="47970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Bangkok Thailand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10C75-6BD1-FB4E-A8BC-41004F38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Searching for new locations</a:t>
            </a:r>
          </a:p>
        </p:txBody>
      </p:sp>
    </p:spTree>
    <p:extLst>
      <p:ext uri="{BB962C8B-B14F-4D97-AF65-F5344CB8AC3E}">
        <p14:creationId xmlns:p14="http://schemas.microsoft.com/office/powerpoint/2010/main" val="232483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8B8D0A-BD37-F143-89D0-030EF85A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Tourist District analysis </a:t>
            </a:r>
            <a:endParaRPr lang="en-US" dirty="0"/>
          </a:p>
        </p:txBody>
      </p:sp>
      <p:pic>
        <p:nvPicPr>
          <p:cNvPr id="8" name="Picture 7" descr="A close up of a street&#10;&#10;Description automatically generated">
            <a:extLst>
              <a:ext uri="{FF2B5EF4-FFF2-40B4-BE49-F238E27FC236}">
                <a16:creationId xmlns:a16="http://schemas.microsoft.com/office/drawing/2014/main" id="{07AD4057-FA09-1449-A1B4-7273C4A80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7316"/>
          <a:stretch/>
        </p:blipFill>
        <p:spPr>
          <a:xfrm>
            <a:off x="838200" y="1590258"/>
            <a:ext cx="10525125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672CEC-BCCD-5D48-9A8B-116E4B29FD3B}"/>
              </a:ext>
            </a:extLst>
          </p:cNvPr>
          <p:cNvSpPr txBox="1"/>
          <p:nvPr/>
        </p:nvSpPr>
        <p:spPr>
          <a:xfrm>
            <a:off x="6548718" y="8432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 No convenient store in common venue</a:t>
            </a:r>
          </a:p>
        </p:txBody>
      </p:sp>
    </p:spTree>
    <p:extLst>
      <p:ext uri="{BB962C8B-B14F-4D97-AF65-F5344CB8AC3E}">
        <p14:creationId xmlns:p14="http://schemas.microsoft.com/office/powerpoint/2010/main" val="307996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388E4E-62C2-44E1-BF79-2FD3500C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8EE7CA-2667-4595-9D9F-1312D8480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8" cy="6858000"/>
            <a:chOff x="0" y="-1"/>
            <a:chExt cx="12150168" cy="6858001"/>
          </a:xfrm>
          <a:solidFill>
            <a:schemeClr val="bg1">
              <a:lumMod val="95000"/>
              <a:alpha val="50000"/>
            </a:schemeClr>
          </a:solidFill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C78D0B3-F1E8-4B4B-B764-1E40D06FD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4555" y="-1"/>
              <a:ext cx="3052480" cy="685800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86309BE-2E90-40A5-BF91-70F0402C7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-1"/>
              <a:ext cx="3052480" cy="6858001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4C950C8-232C-4FEE-9DF9-D2E33F306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97688" y="-1"/>
              <a:ext cx="3052480" cy="68580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B78C261-10A0-4843-A7CF-F66CF2EB1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3134" y="-1"/>
              <a:ext cx="3052480" cy="6858001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ABB85E1-2CD2-44C3-8DFB-3AC755F30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D4870-4044-A243-866D-F9CCE3A0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797"/>
            <a:ext cx="4206240" cy="28241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Number of 7-11 stores in Tourist District neighborhood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615A5-845A-453B-A579-418A260E7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110874-8B31-4C29-9A75-38E946D2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34C51E-1A25-EB49-A08E-F649383CCC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2"/>
          <a:stretch/>
        </p:blipFill>
        <p:spPr>
          <a:xfrm>
            <a:off x="6685529" y="740995"/>
            <a:ext cx="4216400" cy="53868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EA5724-05E5-B344-8B71-6B9066DFE14D}"/>
              </a:ext>
            </a:extLst>
          </p:cNvPr>
          <p:cNvSpPr/>
          <p:nvPr/>
        </p:nvSpPr>
        <p:spPr>
          <a:xfrm>
            <a:off x="6522719" y="4164554"/>
            <a:ext cx="4509517" cy="619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5C7A17-0AB5-4F40-B255-141AA5E43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1762B729-F900-4F35-9821-8F0931B4C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Graphic 14">
            <a:extLst>
              <a:ext uri="{FF2B5EF4-FFF2-40B4-BE49-F238E27FC236}">
                <a16:creationId xmlns:a16="http://schemas.microsoft.com/office/drawing/2014/main" id="{28DC658A-B0F6-46FC-ACE2-E243AD533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625986" y="3405049"/>
            <a:ext cx="2780732" cy="2784199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4">
            <a:extLst>
              <a:ext uri="{FF2B5EF4-FFF2-40B4-BE49-F238E27FC236}">
                <a16:creationId xmlns:a16="http://schemas.microsoft.com/office/drawing/2014/main" id="{A98F7AA8-63CB-43D4-96CA-C60D2638F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6625986" y="627784"/>
            <a:ext cx="2780732" cy="2784199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885B6-63C8-FC41-8EE4-DD2DCA4E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685797"/>
            <a:ext cx="7939128" cy="2263779"/>
          </a:xfrm>
        </p:spPr>
        <p:txBody>
          <a:bodyPr anchor="t">
            <a:normAutofit/>
          </a:bodyPr>
          <a:lstStyle/>
          <a:p>
            <a:r>
              <a:rPr lang="en-US" sz="5000"/>
              <a:t>Conclusion and Future direction</a:t>
            </a: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29150B2-D91F-415C-9066-25D1E523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EB111-E38F-BA4F-A267-923717B46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1" y="2640193"/>
            <a:ext cx="8987246" cy="3731944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Utilize </a:t>
            </a:r>
            <a:r>
              <a:rPr lang="en-US" sz="2400" dirty="0" err="1"/>
              <a:t>Kmeans</a:t>
            </a:r>
            <a:r>
              <a:rPr lang="en-US" sz="2400" dirty="0"/>
              <a:t> clustering to analyze Bangkok neighborhood and identify potential location for a new </a:t>
            </a:r>
            <a:r>
              <a:rPr lang="en-US" sz="2400" dirty="0" err="1"/>
              <a:t>FamilyMart</a:t>
            </a:r>
            <a:r>
              <a:rPr lang="en-US" sz="2400" dirty="0"/>
              <a:t> store</a:t>
            </a:r>
          </a:p>
          <a:p>
            <a:r>
              <a:rPr lang="en-US" sz="2400" dirty="0"/>
              <a:t>Tourist District was recommended for a new store from clustering result</a:t>
            </a:r>
          </a:p>
          <a:p>
            <a:r>
              <a:rPr lang="en-US" sz="2400" dirty="0" err="1"/>
              <a:t>Sampanthawong</a:t>
            </a:r>
            <a:r>
              <a:rPr lang="en-US" sz="2400" dirty="0"/>
              <a:t> is an interesting neighborhood as it has lower number of existing competitor stores</a:t>
            </a:r>
          </a:p>
          <a:p>
            <a:r>
              <a:rPr lang="en-US" sz="2400" dirty="0"/>
              <a:t>Future direction</a:t>
            </a:r>
          </a:p>
          <a:p>
            <a:pPr lvl="1"/>
            <a:r>
              <a:rPr lang="en-US" dirty="0"/>
              <a:t>Analyze no. of populations per convenient store in each neighborhood</a:t>
            </a:r>
            <a:r>
              <a:rPr lang="en-US" dirty="0">
                <a:effectLst/>
              </a:rPr>
              <a:t> </a:t>
            </a:r>
          </a:p>
          <a:p>
            <a:pPr lvl="1"/>
            <a:r>
              <a:rPr lang="en-US" dirty="0"/>
              <a:t>Pinpoint a sub-neighborhood in </a:t>
            </a:r>
            <a:r>
              <a:rPr lang="en-US" dirty="0" err="1"/>
              <a:t>Sampanthawong</a:t>
            </a:r>
            <a:r>
              <a:rPr lang="en-US" dirty="0"/>
              <a:t> neighborhood as a new location for the new </a:t>
            </a:r>
            <a:r>
              <a:rPr lang="en-US" dirty="0" err="1"/>
              <a:t>FamilyMart</a:t>
            </a:r>
            <a:r>
              <a:rPr lang="en-US" dirty="0"/>
              <a:t> store</a:t>
            </a:r>
          </a:p>
        </p:txBody>
      </p:sp>
      <p:sp>
        <p:nvSpPr>
          <p:cNvPr id="27" name="Graphic 14">
            <a:extLst>
              <a:ext uri="{FF2B5EF4-FFF2-40B4-BE49-F238E27FC236}">
                <a16:creationId xmlns:a16="http://schemas.microsoft.com/office/drawing/2014/main" id="{DDAF221D-8B70-4DA2-8EC6-1B35600F8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06718" y="3405049"/>
            <a:ext cx="2780732" cy="2784199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4">
            <a:extLst>
              <a:ext uri="{FF2B5EF4-FFF2-40B4-BE49-F238E27FC236}">
                <a16:creationId xmlns:a16="http://schemas.microsoft.com/office/drawing/2014/main" id="{16F72A90-B900-47B2-8B00-49749A6F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06718" y="627785"/>
            <a:ext cx="2780732" cy="2784199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F63C7E-A3F2-4E9B-9912-67021EF3B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3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2241-4DF2-6544-9ACB-1566FF71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5457" cy="1325563"/>
          </a:xfrm>
        </p:spPr>
        <p:txBody>
          <a:bodyPr/>
          <a:lstStyle/>
          <a:p>
            <a:r>
              <a:rPr lang="en-US" dirty="0" err="1"/>
              <a:t>FamilyMart</a:t>
            </a:r>
            <a:r>
              <a:rPr lang="en-US" dirty="0"/>
              <a:t> – Japan 2</a:t>
            </a:r>
            <a:r>
              <a:rPr lang="en-US" baseline="30000" dirty="0"/>
              <a:t>nd</a:t>
            </a:r>
            <a:r>
              <a:rPr lang="en-US" dirty="0"/>
              <a:t> largest convenient store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583E7-4095-EA4F-9060-1DD437F99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FF04A-E036-EE48-B745-DCA5CFF86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1386" r="14282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A730A-E2AE-EC4D-BEE6-27761663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latin typeface="+mj-lt"/>
                <a:ea typeface="+mj-ea"/>
                <a:cs typeface="+mj-cs"/>
              </a:rPr>
              <a:t>Franchise: Bangkok Thailand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B6BA1-2F1F-F841-8AE6-C04D8F888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31" t="-556" r="4461" b="556"/>
          <a:stretch/>
        </p:blipFill>
        <p:spPr>
          <a:xfrm>
            <a:off x="1" y="-39187"/>
            <a:ext cx="6095695" cy="689718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44564A6-45C0-2742-AC2F-E561F300722D}"/>
              </a:ext>
            </a:extLst>
          </p:cNvPr>
          <p:cNvSpPr/>
          <p:nvPr/>
        </p:nvSpPr>
        <p:spPr>
          <a:xfrm>
            <a:off x="3563257" y="3730172"/>
            <a:ext cx="175622" cy="175622"/>
          </a:xfrm>
          <a:prstGeom prst="ellipse">
            <a:avLst/>
          </a:prstGeom>
          <a:solidFill>
            <a:srgbClr val="FF0000"/>
          </a:solidFill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3126E-9862-5341-BDDE-33072D3C7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2838" y="4689564"/>
            <a:ext cx="2431144" cy="26256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5D472C-24C4-2147-8D0E-3DE591E766AD}"/>
              </a:ext>
            </a:extLst>
          </p:cNvPr>
          <p:cNvSpPr/>
          <p:nvPr/>
        </p:nvSpPr>
        <p:spPr>
          <a:xfrm>
            <a:off x="3504474" y="3671389"/>
            <a:ext cx="293188" cy="29318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2DE4D-A30A-FF43-9706-121662A6D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Searching for potential location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C3F2653-4119-4E47-8846-5A29115F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000"/>
              <a:t>Clustering neighborhood in Bangkok</a:t>
            </a:r>
          </a:p>
          <a:p>
            <a:r>
              <a:rPr lang="en-US" sz="2000"/>
              <a:t>Competitor analysis</a:t>
            </a:r>
          </a:p>
          <a:p>
            <a:pPr lvl="1"/>
            <a:r>
              <a:rPr lang="en-US" sz="2000"/>
              <a:t>7-Eleven stores in the neighborhood</a:t>
            </a:r>
          </a:p>
          <a:p>
            <a:r>
              <a:rPr lang="en-US" sz="2000"/>
              <a:t>Explore each cluster for potential customer</a:t>
            </a:r>
          </a:p>
          <a:p>
            <a:r>
              <a:rPr lang="en-US" sz="2000"/>
              <a:t>Identify interesting cluster and neighborhood with low number of 7-Eleven stores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 descr="Map with pin">
            <a:extLst>
              <a:ext uri="{FF2B5EF4-FFF2-40B4-BE49-F238E27FC236}">
                <a16:creationId xmlns:a16="http://schemas.microsoft.com/office/drawing/2014/main" id="{AD031701-A71C-4C1A-9A5D-A3DA64FB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5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6C63-7023-B24B-A0A2-2BDCFC8A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4800" dirty="0"/>
              <a:t>Data acquisition and cleaning</a:t>
            </a:r>
            <a:br>
              <a:rPr lang="en-US" sz="4800" dirty="0"/>
            </a:br>
            <a:r>
              <a:rPr lang="en-US" sz="2800" dirty="0"/>
              <a:t>(Total of 4788 rows and </a:t>
            </a:r>
            <a:br>
              <a:rPr lang="en-US" sz="2800" dirty="0"/>
            </a:br>
            <a:r>
              <a:rPr lang="en-US" sz="2800" dirty="0"/>
              <a:t>250 Features)</a:t>
            </a:r>
            <a:endParaRPr lang="en-US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6F8EA-3356-4455-9899-320874F6E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D0F41A-494E-4477-9D7A-D17C3C3A7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43415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0752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DDD36-57DC-8B40-B568-6E69C9C5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9" name="Graphic 5" descr="Bar chart">
            <a:extLst>
              <a:ext uri="{FF2B5EF4-FFF2-40B4-BE49-F238E27FC236}">
                <a16:creationId xmlns:a16="http://schemas.microsoft.com/office/drawing/2014/main" id="{77372813-0D3B-4ED6-A8C2-816565969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497996"/>
            <a:ext cx="1289051" cy="1289051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0DCCF0A8-678B-4114-B5C5-A1A4A2B32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D69195-F457-7C44-B6B9-3716A0C74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157" y="1921114"/>
            <a:ext cx="8185685" cy="420160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DE0959-A50B-A64F-BE7D-452A22450651}"/>
              </a:ext>
            </a:extLst>
          </p:cNvPr>
          <p:cNvCxnSpPr/>
          <p:nvPr/>
        </p:nvCxnSpPr>
        <p:spPr>
          <a:xfrm>
            <a:off x="2998694" y="3025588"/>
            <a:ext cx="295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640B3A-5B87-7B47-AC6D-793F5326C29E}"/>
              </a:ext>
            </a:extLst>
          </p:cNvPr>
          <p:cNvCxnSpPr/>
          <p:nvPr/>
        </p:nvCxnSpPr>
        <p:spPr>
          <a:xfrm>
            <a:off x="2962836" y="3581398"/>
            <a:ext cx="295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BCBD5-EC12-FB40-AB9D-70CDEE9A011B}"/>
              </a:ext>
            </a:extLst>
          </p:cNvPr>
          <p:cNvCxnSpPr/>
          <p:nvPr/>
        </p:nvCxnSpPr>
        <p:spPr>
          <a:xfrm>
            <a:off x="2725271" y="4119282"/>
            <a:ext cx="295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75203E-A040-164A-A046-74FF2D1F3D6B}"/>
              </a:ext>
            </a:extLst>
          </p:cNvPr>
          <p:cNvCxnSpPr/>
          <p:nvPr/>
        </p:nvCxnSpPr>
        <p:spPr>
          <a:xfrm>
            <a:off x="2976283" y="4670605"/>
            <a:ext cx="295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6B0184-EBEF-6042-B30B-C7F369129082}"/>
              </a:ext>
            </a:extLst>
          </p:cNvPr>
          <p:cNvCxnSpPr/>
          <p:nvPr/>
        </p:nvCxnSpPr>
        <p:spPr>
          <a:xfrm>
            <a:off x="3236259" y="5199521"/>
            <a:ext cx="295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21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2072-A8C2-A84F-A106-C35B992AA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Bangkok neighborhood information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2CBEC-0F71-6148-AD97-6D3B9A65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" y="2336146"/>
            <a:ext cx="12009350" cy="30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37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41F2-9ED2-3D41-B519-CDA0A8A4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13"/>
            <a:ext cx="10515600" cy="1325563"/>
          </a:xfrm>
        </p:spPr>
        <p:txBody>
          <a:bodyPr/>
          <a:lstStyle/>
          <a:p>
            <a:r>
              <a:rPr lang="en-US" dirty="0"/>
              <a:t>Nearby venue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0AF61-012B-7448-BEDB-25688BD5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0" y="2021914"/>
            <a:ext cx="11889559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4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8028AC-FF63-B44F-A03E-6AA50A9DEDB4}"/>
              </a:ext>
            </a:extLst>
          </p:cNvPr>
          <p:cNvSpPr/>
          <p:nvPr/>
        </p:nvSpPr>
        <p:spPr>
          <a:xfrm>
            <a:off x="0" y="0"/>
            <a:ext cx="5010386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6ADB9-A302-DF4C-87BD-8AA0CD565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7" r="20039" b="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460570-C712-8946-B172-1411636D0A61}"/>
              </a:ext>
            </a:extLst>
          </p:cNvPr>
          <p:cNvSpPr txBox="1">
            <a:spLocks/>
          </p:cNvSpPr>
          <p:nvPr/>
        </p:nvSpPr>
        <p:spPr>
          <a:xfrm>
            <a:off x="605480" y="2343714"/>
            <a:ext cx="3799425" cy="31432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rPr>
              <a:t>Center of convenient stores, Thai restaurants and noodle houses </a:t>
            </a:r>
          </a:p>
          <a:p>
            <a:r>
              <a:rPr lang="en-US" sz="1700" b="1" dirty="0">
                <a:solidFill>
                  <a:srgbClr val="7030A0"/>
                </a:solidFill>
              </a:rPr>
              <a:t>Mixed area of coffee shop, convenient store and Thai restaurant</a:t>
            </a:r>
          </a:p>
          <a:p>
            <a:r>
              <a:rPr lang="en-US" sz="1700" b="1" dirty="0">
                <a:solidFill>
                  <a:srgbClr val="0070C0"/>
                </a:solidFill>
              </a:rPr>
              <a:t>Heaven for noodle lovers and coffee shop hoppers </a:t>
            </a:r>
          </a:p>
          <a:p>
            <a:r>
              <a:rPr lang="en-US" sz="1700" b="1" dirty="0">
                <a:solidFill>
                  <a:srgbClr val="00B0F0"/>
                </a:solidFill>
              </a:rPr>
              <a:t>Tourist district </a:t>
            </a:r>
          </a:p>
          <a:p>
            <a:r>
              <a:rPr lang="en-US" sz="1700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rgbClr val="E6B79B"/>
                </a:solidFill>
              </a:rPr>
              <a:t>Hotpot hotspot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01825-D8DE-0147-B6A0-D2AFAD183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Clusters result</a:t>
            </a:r>
          </a:p>
        </p:txBody>
      </p:sp>
    </p:spTree>
    <p:extLst>
      <p:ext uri="{BB962C8B-B14F-4D97-AF65-F5344CB8AC3E}">
        <p14:creationId xmlns:p14="http://schemas.microsoft.com/office/powerpoint/2010/main" val="3220341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Macintosh PowerPoint</Application>
  <PresentationFormat>Widescreen</PresentationFormat>
  <Paragraphs>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 Neue Medium</vt:lpstr>
      <vt:lpstr>Office Theme</vt:lpstr>
      <vt:lpstr>Searching for new locations</vt:lpstr>
      <vt:lpstr>FamilyMart – Japan 2nd largest convenient store</vt:lpstr>
      <vt:lpstr>Franchise: Bangkok Thailand </vt:lpstr>
      <vt:lpstr>Searching for potential location</vt:lpstr>
      <vt:lpstr>Data acquisition and cleaning (Total of 4788 rows and  250 Features)</vt:lpstr>
      <vt:lpstr>Data cleaning</vt:lpstr>
      <vt:lpstr>Bangkok neighborhood information</vt:lpstr>
      <vt:lpstr>Nearby venue examples</vt:lpstr>
      <vt:lpstr>Clusters result</vt:lpstr>
      <vt:lpstr>Tourist District analysis </vt:lpstr>
      <vt:lpstr>Number of 7-11 stores in Tourist District neighborhood</vt:lpstr>
      <vt:lpstr>Conclusion and 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new locations</dc:title>
  <dc:creator>Kamolrat Metavarayuth</dc:creator>
  <cp:lastModifiedBy>Kamolrat Metavarayuth</cp:lastModifiedBy>
  <cp:revision>1</cp:revision>
  <dcterms:created xsi:type="dcterms:W3CDTF">2020-08-06T02:21:09Z</dcterms:created>
  <dcterms:modified xsi:type="dcterms:W3CDTF">2020-08-06T02:21:33Z</dcterms:modified>
</cp:coreProperties>
</file>